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85" r:id="rId3"/>
    <p:sldId id="258" r:id="rId4"/>
    <p:sldId id="260" r:id="rId5"/>
    <p:sldId id="282" r:id="rId6"/>
    <p:sldId id="259" r:id="rId7"/>
    <p:sldId id="286" r:id="rId8"/>
    <p:sldId id="262" r:id="rId9"/>
    <p:sldId id="263" r:id="rId10"/>
    <p:sldId id="261" r:id="rId11"/>
    <p:sldId id="281" r:id="rId12"/>
    <p:sldId id="264" r:id="rId13"/>
    <p:sldId id="267" r:id="rId14"/>
    <p:sldId id="265" r:id="rId15"/>
    <p:sldId id="268" r:id="rId16"/>
    <p:sldId id="280" r:id="rId17"/>
    <p:sldId id="269" r:id="rId18"/>
    <p:sldId id="270" r:id="rId19"/>
    <p:sldId id="266" r:id="rId20"/>
    <p:sldId id="271" r:id="rId21"/>
    <p:sldId id="283" r:id="rId22"/>
    <p:sldId id="284" r:id="rId23"/>
    <p:sldId id="287" r:id="rId24"/>
    <p:sldId id="289" r:id="rId25"/>
    <p:sldId id="290" r:id="rId26"/>
    <p:sldId id="277" r:id="rId27"/>
    <p:sldId id="279" r:id="rId28"/>
    <p:sldId id="276" r:id="rId29"/>
    <p:sldId id="278" r:id="rId30"/>
    <p:sldId id="288" r:id="rId31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  <a:srgbClr val="FF0000"/>
    <a:srgbClr val="00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C7C3871-6ADB-4C0C-96EA-0A2B9C7B2419}" type="datetimeFigureOut">
              <a:rPr lang="en-US" smtClean="0"/>
              <a:t>1/8/2013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58C302F6-6CF0-4DF2-9399-EE9F871F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0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Number of neurons is fixed while there is a</a:t>
            </a:r>
            <a:r>
              <a:rPr lang="en-US" baseline="0" smtClean="0"/>
              <a:t> limited amount of variability in synapses from worm to worm, with the connectivity analyzed for 1-3 worms (depending on the part of the worm).</a:t>
            </a:r>
          </a:p>
          <a:p>
            <a:endParaRPr lang="en-US" baseline="0" smtClean="0"/>
          </a:p>
          <a:p>
            <a:r>
              <a:rPr lang="en-US" baseline="0" smtClean="0"/>
              <a:t>Data set is available over 400 pages spanning at least 3 papers, so it’s very difficult to access and query.</a:t>
            </a:r>
          </a:p>
          <a:p>
            <a:endParaRPr lang="en-US" baseline="0" smtClean="0"/>
          </a:p>
          <a:p>
            <a:r>
              <a:rPr lang="en-US" baseline="0" smtClean="0"/>
              <a:t>Moreover, just because there’s an anatomical connection between 2 neurons does not mean that there is a functional connection.  So the dataset is useful for generating hypotheses, but you still have to test them with experiments.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A8879-026F-461F-B834-64E8C37AA2D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2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1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3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6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5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55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6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9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9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2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0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9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98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0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0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7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2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6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3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ormweb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292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/>
                </a:solidFill>
              </a:rPr>
              <a:t>Neural circuits for touch-induced locomotion in </a:t>
            </a:r>
            <a:r>
              <a:rPr lang="en-US" i="1" smtClean="0">
                <a:solidFill>
                  <a:schemeClr val="bg1"/>
                </a:solidFill>
              </a:rPr>
              <a:t>C. elegans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7513" y="5351383"/>
            <a:ext cx="209371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</a:rPr>
              <a:t>Nikhil Bhatla</a:t>
            </a:r>
            <a:endParaRPr lang="en-US" b="1" smtClean="0">
              <a:solidFill>
                <a:schemeClr val="bg1"/>
              </a:solidFill>
            </a:endParaRPr>
          </a:p>
          <a:p>
            <a:pPr algn="ctr"/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b="1" smtClean="0">
                <a:solidFill>
                  <a:schemeClr val="bg1"/>
                </a:solidFill>
              </a:rPr>
              <a:t>January 9, 2013</a:t>
            </a:r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b="1" smtClean="0">
                <a:solidFill>
                  <a:schemeClr val="bg1"/>
                </a:solidFill>
              </a:rPr>
              <a:t>MIT IAP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122" name="Picture 2" descr="C:\Users\nikhil\Desktop\nIs290 larva_400x200crop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605"/>
            <a:ext cx="6823075" cy="34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smtClean="0"/>
              <a:t>Identifying neurons for laser ablation</a:t>
            </a:r>
            <a:endParaRPr lang="en-US" sz="3200"/>
          </a:p>
        </p:txBody>
      </p:sp>
      <p:pic>
        <p:nvPicPr>
          <p:cNvPr id="22532" name="Picture 4" descr="D:\Pgur-3 GFP nEx-captured layer 41.t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b="18052"/>
          <a:stretch/>
        </p:blipFill>
        <p:spPr bwMode="auto">
          <a:xfrm>
            <a:off x="1673599" y="1341912"/>
            <a:ext cx="6000750" cy="25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D:\Pgur-3 GFP nEx-captured layer 42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1" b="19163"/>
          <a:stretch/>
        </p:blipFill>
        <p:spPr bwMode="auto">
          <a:xfrm>
            <a:off x="1666674" y="3810000"/>
            <a:ext cx="6000750" cy="25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178799" y="1752600"/>
            <a:ext cx="22860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88199" y="1755569"/>
            <a:ext cx="22860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59799" y="2493817"/>
            <a:ext cx="22860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5696" y="2677883"/>
            <a:ext cx="22860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67049" y="2646217"/>
            <a:ext cx="22860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73899" y="2788718"/>
            <a:ext cx="22860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72400" y="1752600"/>
            <a:ext cx="122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arrows indicate neurons</a:t>
            </a:r>
            <a:endParaRPr lang="en-US" b="1"/>
          </a:p>
        </p:txBody>
      </p:sp>
      <p:sp>
        <p:nvSpPr>
          <p:cNvPr id="17" name="TextBox 16"/>
          <p:cNvSpPr txBox="1"/>
          <p:nvPr/>
        </p:nvSpPr>
        <p:spPr>
          <a:xfrm>
            <a:off x="7772400" y="4139516"/>
            <a:ext cx="12220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GFP specifically labels one of the  neurons shown above</a:t>
            </a:r>
            <a:endParaRPr lang="en-US" b="1"/>
          </a:p>
        </p:txBody>
      </p:sp>
      <p:sp>
        <p:nvSpPr>
          <p:cNvPr id="18" name="TextBox 17"/>
          <p:cNvSpPr txBox="1"/>
          <p:nvPr/>
        </p:nvSpPr>
        <p:spPr>
          <a:xfrm>
            <a:off x="301999" y="1383268"/>
            <a:ext cx="122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DIC optics:</a:t>
            </a:r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>
            <a:off x="219209" y="3868941"/>
            <a:ext cx="145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Fluorescent view: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799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Anatomy of ALM, AVM and PLM neurons</a:t>
            </a:r>
            <a:endParaRPr lang="en-US" sz="32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5" y="1524000"/>
            <a:ext cx="731970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3817" y="6589776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Chalfie &amp; Sulston 1981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3985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 of electrical synapse between AVM and AVD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3" r="34613"/>
          <a:stretch/>
        </p:blipFill>
        <p:spPr bwMode="auto">
          <a:xfrm>
            <a:off x="2895600" y="1447800"/>
            <a:ext cx="3276600" cy="463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46729" y="6220444"/>
            <a:ext cx="105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electrical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7566844" y="6589776"/>
            <a:ext cx="1574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Chalfie..Brenner 1985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5587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ALM and PLM respond to gentle touch</a:t>
            </a:r>
            <a:endParaRPr lang="en-US" sz="3200"/>
          </a:p>
        </p:txBody>
      </p:sp>
      <p:pic>
        <p:nvPicPr>
          <p:cNvPr id="6146" name="Picture 2" descr="http://wormweb.org/viewEvidenceFigure.php?id=27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6"/>
          <a:stretch/>
        </p:blipFill>
        <p:spPr bwMode="auto">
          <a:xfrm>
            <a:off x="3676650" y="1676400"/>
            <a:ext cx="5314950" cy="41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30196" y="12954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PLM</a:t>
            </a:r>
            <a:endParaRPr lang="en-US" b="1" u="sng"/>
          </a:p>
        </p:txBody>
      </p:sp>
      <p:pic>
        <p:nvPicPr>
          <p:cNvPr id="6148" name="Picture 4" descr="http://wormweb.org/viewEvidenceFigure.php?id=4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4" r="33483" b="71792"/>
          <a:stretch/>
        </p:blipFill>
        <p:spPr bwMode="auto">
          <a:xfrm>
            <a:off x="434684" y="1734787"/>
            <a:ext cx="3182587" cy="199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9933" y="129540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ALM</a:t>
            </a:r>
            <a:endParaRPr lang="en-US" b="1" u="sng"/>
          </a:p>
        </p:txBody>
      </p:sp>
      <p:sp>
        <p:nvSpPr>
          <p:cNvPr id="9" name="TextBox 8"/>
          <p:cNvSpPr txBox="1"/>
          <p:nvPr/>
        </p:nvSpPr>
        <p:spPr>
          <a:xfrm>
            <a:off x="5956083" y="6589776"/>
            <a:ext cx="318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Suzuki..Schafer 2003, O’Hagan..Goodman 2005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525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Anatomical structure of gentle touch circuit</a:t>
            </a:r>
            <a:endParaRPr lang="en-US" sz="32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524000"/>
            <a:ext cx="748665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6844" y="6589776"/>
            <a:ext cx="1574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Chalfie..Brenner 1985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04145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MEC-4 mechanosensory channel localizes to neurite of AVM</a:t>
            </a:r>
            <a:endParaRPr lang="en-US"/>
          </a:p>
        </p:txBody>
      </p:sp>
      <p:pic>
        <p:nvPicPr>
          <p:cNvPr id="20484" name="Picture 4" descr="Figure 3. Punctuate localization of a putative mechanosensitive ion channel subuni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05800" cy="172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9450" y="6589776"/>
            <a:ext cx="1891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Voglis &amp; Tavernarakis 2005</a:t>
            </a:r>
            <a:endParaRPr lang="en-US" sz="1200" b="1"/>
          </a:p>
        </p:txBody>
      </p:sp>
      <p:sp>
        <p:nvSpPr>
          <p:cNvPr id="7" name="TextBox 6"/>
          <p:cNvSpPr txBox="1"/>
          <p:nvPr/>
        </p:nvSpPr>
        <p:spPr>
          <a:xfrm>
            <a:off x="2133600" y="4507468"/>
            <a:ext cx="496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MEC-4::GFP localizes to puncta along AVM neurite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833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smtClean="0"/>
              <a:t>C. elegans </a:t>
            </a:r>
            <a:r>
              <a:rPr lang="en-US" sz="3200" smtClean="0"/>
              <a:t>reverses after anterior harsh touch</a:t>
            </a:r>
            <a:endParaRPr lang="en-US" sz="3200"/>
          </a:p>
        </p:txBody>
      </p:sp>
      <p:pic>
        <p:nvPicPr>
          <p:cNvPr id="4" name="#3 - harsh touch - Li..Xu 201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39.2364" end="8902.9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19200"/>
            <a:ext cx="6096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3827" y="6589776"/>
            <a:ext cx="887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Li..Xu 2011</a:t>
            </a:r>
            <a:endParaRPr lang="en-US" sz="1200" b="1"/>
          </a:p>
        </p:txBody>
      </p:sp>
      <p:sp>
        <p:nvSpPr>
          <p:cNvPr id="6" name="TextBox 5"/>
          <p:cNvSpPr txBox="1"/>
          <p:nvPr/>
        </p:nvSpPr>
        <p:spPr>
          <a:xfrm>
            <a:off x="3673760" y="6228903"/>
            <a:ext cx="19812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00">
              <a:solidFill>
                <a:prstClr val="black"/>
              </a:solidFill>
            </a:endParaRPr>
          </a:p>
          <a:p>
            <a:pPr algn="ctr"/>
            <a:r>
              <a:rPr lang="en-US" sz="1400" b="1">
                <a:solidFill>
                  <a:prstClr val="black"/>
                </a:solidFill>
              </a:rPr>
              <a:t>Video speed is real-time</a:t>
            </a:r>
          </a:p>
        </p:txBody>
      </p:sp>
    </p:spTree>
    <p:extLst>
      <p:ext uri="{BB962C8B-B14F-4D97-AF65-F5344CB8AC3E}">
        <p14:creationId xmlns:p14="http://schemas.microsoft.com/office/powerpoint/2010/main" val="17291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PVC neurons respond differently </a:t>
            </a:r>
            <a:br>
              <a:rPr lang="en-US" sz="3200" smtClean="0"/>
            </a:br>
            <a:r>
              <a:rPr lang="en-US" sz="3200" smtClean="0"/>
              <a:t>to gentle vs. harsh touch</a:t>
            </a:r>
            <a:endParaRPr lang="en-US" sz="320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219200"/>
            <a:ext cx="6248400" cy="134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2565706"/>
            <a:ext cx="5710238" cy="394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53827" y="6589776"/>
            <a:ext cx="887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Li..Xu 2011</a:t>
            </a:r>
            <a:endParaRPr lang="en-US" sz="1200" b="1"/>
          </a:p>
        </p:txBody>
      </p:sp>
      <p:sp>
        <p:nvSpPr>
          <p:cNvPr id="4" name="TextBox 3"/>
          <p:cNvSpPr txBox="1"/>
          <p:nvPr/>
        </p:nvSpPr>
        <p:spPr>
          <a:xfrm>
            <a:off x="3733800" y="2602529"/>
            <a:ext cx="56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/>
              <a:t>PVC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764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376208"/>
            <a:ext cx="955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anterior</a:t>
            </a:r>
          </a:p>
          <a:p>
            <a:pPr algn="ctr"/>
            <a:r>
              <a:rPr lang="en-US" b="1" smtClean="0"/>
              <a:t>touch</a:t>
            </a:r>
            <a:endParaRPr lang="en-US" b="1"/>
          </a:p>
        </p:txBody>
      </p:sp>
      <p:sp>
        <p:nvSpPr>
          <p:cNvPr id="5" name="TextBox 4"/>
          <p:cNvSpPr txBox="1"/>
          <p:nvPr/>
        </p:nvSpPr>
        <p:spPr>
          <a:xfrm>
            <a:off x="457200" y="4659858"/>
            <a:ext cx="1056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posterior</a:t>
            </a:r>
          </a:p>
          <a:p>
            <a:pPr algn="ctr"/>
            <a:r>
              <a:rPr lang="en-US" b="1" smtClean="0"/>
              <a:t>touch</a:t>
            </a:r>
            <a:endParaRPr lang="en-US" b="1"/>
          </a:p>
        </p:txBody>
      </p:sp>
      <p:sp>
        <p:nvSpPr>
          <p:cNvPr id="8" name="Oval 7"/>
          <p:cNvSpPr/>
          <p:nvPr/>
        </p:nvSpPr>
        <p:spPr>
          <a:xfrm>
            <a:off x="2133600" y="1663356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14920" y="1458632"/>
            <a:ext cx="8931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ALMs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2982136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8072" y="2777412"/>
            <a:ext cx="80688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AVM</a:t>
            </a: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33600" y="4547458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6141" y="4342734"/>
            <a:ext cx="87075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PLMs</a:t>
            </a: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38600" y="933792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1211" y="729068"/>
            <a:ext cx="8306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AVAs</a:t>
            </a: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038600" y="2292975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39028" y="2088251"/>
            <a:ext cx="8549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AVDs</a:t>
            </a: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38600" y="4547458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60796" y="4342734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PVCs</a:t>
            </a: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38600" y="5834468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49447" y="5629744"/>
            <a:ext cx="83413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AVBs</a:t>
            </a: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67400" y="1619592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54935" y="1414868"/>
            <a:ext cx="68076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DAs</a:t>
            </a: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67400" y="5191936"/>
            <a:ext cx="1051069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57723" y="4987212"/>
            <a:ext cx="67518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DBs</a:t>
            </a:r>
            <a:endParaRPr lang="en-US"/>
          </a:p>
        </p:txBody>
      </p:sp>
      <p:cxnSp>
        <p:nvCxnSpPr>
          <p:cNvPr id="34" name="Straight Arrow Connector 33"/>
          <p:cNvCxnSpPr>
            <a:stCxn id="4" idx="3"/>
            <a:endCxn id="8" idx="2"/>
          </p:cNvCxnSpPr>
          <p:nvPr/>
        </p:nvCxnSpPr>
        <p:spPr>
          <a:xfrm flipV="1">
            <a:off x="1412783" y="2098922"/>
            <a:ext cx="720817" cy="6004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" idx="3"/>
            <a:endCxn id="12" idx="2"/>
          </p:cNvCxnSpPr>
          <p:nvPr/>
        </p:nvCxnSpPr>
        <p:spPr>
          <a:xfrm>
            <a:off x="1412783" y="2699374"/>
            <a:ext cx="720817" cy="7183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5" idx="3"/>
            <a:endCxn id="14" idx="2"/>
          </p:cNvCxnSpPr>
          <p:nvPr/>
        </p:nvCxnSpPr>
        <p:spPr>
          <a:xfrm>
            <a:off x="1513323" y="4983024"/>
            <a:ext cx="62027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8" idx="6"/>
            <a:endCxn id="18" idx="2"/>
          </p:cNvCxnSpPr>
          <p:nvPr/>
        </p:nvCxnSpPr>
        <p:spPr>
          <a:xfrm>
            <a:off x="3184669" y="2098922"/>
            <a:ext cx="853931" cy="629619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2" idx="6"/>
            <a:endCxn id="18" idx="2"/>
          </p:cNvCxnSpPr>
          <p:nvPr/>
        </p:nvCxnSpPr>
        <p:spPr>
          <a:xfrm flipV="1">
            <a:off x="3184669" y="2728541"/>
            <a:ext cx="853931" cy="68916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620000" y="1731543"/>
            <a:ext cx="127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backward</a:t>
            </a:r>
          </a:p>
          <a:p>
            <a:pPr algn="ctr"/>
            <a:r>
              <a:rPr lang="en-US" b="1" smtClean="0"/>
              <a:t>locomotion</a:t>
            </a:r>
            <a:endParaRPr lang="en-US" b="1"/>
          </a:p>
        </p:txBody>
      </p:sp>
      <p:sp>
        <p:nvSpPr>
          <p:cNvPr id="50" name="TextBox 49"/>
          <p:cNvSpPr txBox="1"/>
          <p:nvPr/>
        </p:nvSpPr>
        <p:spPr>
          <a:xfrm>
            <a:off x="7620000" y="5299962"/>
            <a:ext cx="127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forward</a:t>
            </a:r>
          </a:p>
          <a:p>
            <a:pPr algn="ctr"/>
            <a:r>
              <a:rPr lang="en-US" b="1" smtClean="0"/>
              <a:t>locomotion</a:t>
            </a:r>
            <a:endParaRPr lang="en-US" b="1"/>
          </a:p>
        </p:txBody>
      </p:sp>
      <p:sp>
        <p:nvSpPr>
          <p:cNvPr id="52" name="Oval 51"/>
          <p:cNvSpPr/>
          <p:nvPr/>
        </p:nvSpPr>
        <p:spPr>
          <a:xfrm>
            <a:off x="3942410" y="2634068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47160" y="2738968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14" idx="6"/>
            <a:endCxn id="20" idx="2"/>
          </p:cNvCxnSpPr>
          <p:nvPr/>
        </p:nvCxnSpPr>
        <p:spPr>
          <a:xfrm>
            <a:off x="3184669" y="4983024"/>
            <a:ext cx="853931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3947160" y="4937303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7881" y="152400"/>
            <a:ext cx="792293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/>
              <a:t>Circuit for gentle touch: excitatory mix of electrical and chemical synapse</a:t>
            </a:r>
            <a:endParaRPr lang="en-US" sz="2000" b="1"/>
          </a:p>
        </p:txBody>
      </p:sp>
      <p:cxnSp>
        <p:nvCxnSpPr>
          <p:cNvPr id="59" name="Straight Arrow Connector 58"/>
          <p:cNvCxnSpPr>
            <a:stCxn id="18" idx="6"/>
            <a:endCxn id="24" idx="2"/>
          </p:cNvCxnSpPr>
          <p:nvPr/>
        </p:nvCxnSpPr>
        <p:spPr>
          <a:xfrm flipV="1">
            <a:off x="5089669" y="2055158"/>
            <a:ext cx="777731" cy="6733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0" idx="6"/>
            <a:endCxn id="26" idx="2"/>
          </p:cNvCxnSpPr>
          <p:nvPr/>
        </p:nvCxnSpPr>
        <p:spPr>
          <a:xfrm>
            <a:off x="5089669" y="4983024"/>
            <a:ext cx="777731" cy="6444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4" idx="6"/>
            <a:endCxn id="49" idx="1"/>
          </p:cNvCxnSpPr>
          <p:nvPr/>
        </p:nvCxnSpPr>
        <p:spPr>
          <a:xfrm flipV="1">
            <a:off x="6918469" y="2054709"/>
            <a:ext cx="701531" cy="4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6" idx="6"/>
            <a:endCxn id="50" idx="1"/>
          </p:cNvCxnSpPr>
          <p:nvPr/>
        </p:nvCxnSpPr>
        <p:spPr>
          <a:xfrm flipV="1">
            <a:off x="6918469" y="5623128"/>
            <a:ext cx="701531" cy="4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2" idx="6"/>
            <a:endCxn id="26" idx="2"/>
          </p:cNvCxnSpPr>
          <p:nvPr/>
        </p:nvCxnSpPr>
        <p:spPr>
          <a:xfrm flipV="1">
            <a:off x="5089669" y="5627502"/>
            <a:ext cx="777731" cy="64253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5787638" y="5626155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/>
          <p:cNvCxnSpPr>
            <a:stCxn id="16" idx="6"/>
            <a:endCxn id="24" idx="2"/>
          </p:cNvCxnSpPr>
          <p:nvPr/>
        </p:nvCxnSpPr>
        <p:spPr>
          <a:xfrm>
            <a:off x="5089669" y="1369358"/>
            <a:ext cx="777731" cy="68580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5775960" y="1963268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2468607" y="2013844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2468607" y="4909444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006" y="81150"/>
            <a:ext cx="594707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/>
              <a:t>Circuit for touch-induced locomotion: </a:t>
            </a:r>
            <a:r>
              <a:rPr lang="en-US" sz="2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gentle</a:t>
            </a:r>
            <a:r>
              <a:rPr lang="en-US" sz="2000" b="1" smtClean="0"/>
              <a:t> and </a:t>
            </a:r>
            <a:r>
              <a:rPr lang="en-US" sz="2000" b="1" smtClean="0">
                <a:solidFill>
                  <a:srgbClr val="FF0000"/>
                </a:solidFill>
              </a:rPr>
              <a:t>harsh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25" y="3191579"/>
            <a:ext cx="95558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gentle</a:t>
            </a:r>
          </a:p>
          <a:p>
            <a:pPr algn="ctr"/>
            <a:r>
              <a:rPr lang="en-US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anterior</a:t>
            </a:r>
            <a:endParaRPr lang="en-US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1425" y="3212096"/>
            <a:ext cx="893193" cy="605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ALMs</a:t>
            </a:r>
          </a:p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AVM</a:t>
            </a:r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755" y="4068221"/>
            <a:ext cx="10561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gentle</a:t>
            </a:r>
          </a:p>
          <a:p>
            <a:pPr algn="ctr"/>
            <a:r>
              <a:rPr lang="en-US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posterior</a:t>
            </a:r>
            <a:endParaRPr lang="en-US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4533" y="3284931"/>
            <a:ext cx="8549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AVDs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2646" y="4163706"/>
            <a:ext cx="8707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PLMs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06301" y="4163221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PVCs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48780" y="5006371"/>
            <a:ext cx="72648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DVA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4952" y="5996971"/>
            <a:ext cx="83413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AVBs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06173" y="2123081"/>
            <a:ext cx="8116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AVEs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6716" y="1048436"/>
            <a:ext cx="8306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AVAs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8675" y="1922384"/>
            <a:ext cx="838691" cy="861774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FLPs</a:t>
            </a:r>
          </a:p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ADEs</a:t>
            </a:r>
          </a:p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AQR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3410" y="971650"/>
            <a:ext cx="909223" cy="605294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BDUs</a:t>
            </a:r>
          </a:p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SDQR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5025" y="1520749"/>
            <a:ext cx="955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harsh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</a:rPr>
              <a:t>anterior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755" y="4914037"/>
            <a:ext cx="1056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harsh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</a:rPr>
              <a:t>posterior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4994" y="5904637"/>
            <a:ext cx="71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harsh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</a:rPr>
              <a:t>anus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stCxn id="5" idx="3"/>
            <a:endCxn id="6" idx="1"/>
          </p:cNvCxnSpPr>
          <p:nvPr/>
        </p:nvCxnSpPr>
        <p:spPr>
          <a:xfrm flipV="1">
            <a:off x="1820608" y="3514743"/>
            <a:ext cx="720817" cy="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8" idx="1"/>
          </p:cNvCxnSpPr>
          <p:nvPr/>
        </p:nvCxnSpPr>
        <p:spPr>
          <a:xfrm>
            <a:off x="3434618" y="3514743"/>
            <a:ext cx="649915" cy="102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065425" y="347159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" name="Straight Arrow Connector 26"/>
          <p:cNvCxnSpPr>
            <a:stCxn id="7" idx="3"/>
            <a:endCxn id="9" idx="1"/>
          </p:cNvCxnSpPr>
          <p:nvPr/>
        </p:nvCxnSpPr>
        <p:spPr>
          <a:xfrm>
            <a:off x="1870878" y="4391387"/>
            <a:ext cx="681768" cy="315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3"/>
            <a:endCxn id="10" idx="1"/>
          </p:cNvCxnSpPr>
          <p:nvPr/>
        </p:nvCxnSpPr>
        <p:spPr>
          <a:xfrm flipV="1">
            <a:off x="3423397" y="4394054"/>
            <a:ext cx="682904" cy="48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065425" y="4348819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84777" y="3289396"/>
            <a:ext cx="68076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DAs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887566" y="4160553"/>
            <a:ext cx="67518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DBs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33840" y="3203452"/>
            <a:ext cx="127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backward</a:t>
            </a:r>
          </a:p>
          <a:p>
            <a:pPr algn="ctr"/>
            <a:r>
              <a:rPr lang="en-US" b="1" smtClean="0"/>
              <a:t>locomotion</a:t>
            </a:r>
            <a:endParaRPr lang="en-US" b="1"/>
          </a:p>
        </p:txBody>
      </p:sp>
      <p:sp>
        <p:nvSpPr>
          <p:cNvPr id="40" name="TextBox 39"/>
          <p:cNvSpPr txBox="1"/>
          <p:nvPr/>
        </p:nvSpPr>
        <p:spPr>
          <a:xfrm>
            <a:off x="7333840" y="4068219"/>
            <a:ext cx="127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forward</a:t>
            </a:r>
          </a:p>
          <a:p>
            <a:pPr algn="ctr"/>
            <a:r>
              <a:rPr lang="en-US" b="1" smtClean="0"/>
              <a:t>locomotion</a:t>
            </a:r>
            <a:endParaRPr lang="en-US" b="1"/>
          </a:p>
        </p:txBody>
      </p:sp>
      <p:cxnSp>
        <p:nvCxnSpPr>
          <p:cNvPr id="41" name="Straight Arrow Connector 40"/>
          <p:cNvCxnSpPr>
            <a:stCxn id="8" idx="3"/>
            <a:endCxn id="37" idx="1"/>
          </p:cNvCxnSpPr>
          <p:nvPr/>
        </p:nvCxnSpPr>
        <p:spPr>
          <a:xfrm>
            <a:off x="4939511" y="3515764"/>
            <a:ext cx="945266" cy="44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7" idx="3"/>
            <a:endCxn id="39" idx="1"/>
          </p:cNvCxnSpPr>
          <p:nvPr/>
        </p:nvCxnSpPr>
        <p:spPr>
          <a:xfrm>
            <a:off x="6565541" y="3520229"/>
            <a:ext cx="768299" cy="63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3"/>
            <a:endCxn id="38" idx="1"/>
          </p:cNvCxnSpPr>
          <p:nvPr/>
        </p:nvCxnSpPr>
        <p:spPr>
          <a:xfrm flipV="1">
            <a:off x="4917742" y="4391386"/>
            <a:ext cx="969824" cy="2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8" idx="3"/>
            <a:endCxn id="40" idx="1"/>
          </p:cNvCxnSpPr>
          <p:nvPr/>
        </p:nvCxnSpPr>
        <p:spPr>
          <a:xfrm flipV="1">
            <a:off x="6562752" y="4391385"/>
            <a:ext cx="771088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564604" y="4934554"/>
            <a:ext cx="846834" cy="605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PVDs</a:t>
            </a:r>
          </a:p>
          <a:p>
            <a:pPr algn="ctr">
              <a:lnSpc>
                <a:spcPts val="2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PDEs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62264" y="5812304"/>
            <a:ext cx="85151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PHAs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568676" y="6320135"/>
            <a:ext cx="83869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PHBs</a:t>
            </a:r>
          </a:p>
        </p:txBody>
      </p:sp>
      <p:cxnSp>
        <p:nvCxnSpPr>
          <p:cNvPr id="58" name="Straight Arrow Connector 57"/>
          <p:cNvCxnSpPr>
            <a:stCxn id="18" idx="3"/>
            <a:endCxn id="55" idx="1"/>
          </p:cNvCxnSpPr>
          <p:nvPr/>
        </p:nvCxnSpPr>
        <p:spPr>
          <a:xfrm flipV="1">
            <a:off x="1870878" y="5237201"/>
            <a:ext cx="693726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9" idx="3"/>
            <a:endCxn id="56" idx="1"/>
          </p:cNvCxnSpPr>
          <p:nvPr/>
        </p:nvCxnSpPr>
        <p:spPr>
          <a:xfrm flipV="1">
            <a:off x="1700639" y="6043137"/>
            <a:ext cx="861625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9" idx="3"/>
            <a:endCxn id="57" idx="1"/>
          </p:cNvCxnSpPr>
          <p:nvPr/>
        </p:nvCxnSpPr>
        <p:spPr>
          <a:xfrm>
            <a:off x="1700639" y="6227803"/>
            <a:ext cx="868037" cy="3231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5" idx="3"/>
          </p:cNvCxnSpPr>
          <p:nvPr/>
        </p:nvCxnSpPr>
        <p:spPr>
          <a:xfrm flipV="1">
            <a:off x="3411438" y="4504782"/>
            <a:ext cx="780530" cy="732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6" idx="3"/>
          </p:cNvCxnSpPr>
          <p:nvPr/>
        </p:nvCxnSpPr>
        <p:spPr>
          <a:xfrm flipV="1">
            <a:off x="3413779" y="5391837"/>
            <a:ext cx="735001" cy="651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57" idx="3"/>
          </p:cNvCxnSpPr>
          <p:nvPr/>
        </p:nvCxnSpPr>
        <p:spPr>
          <a:xfrm flipV="1">
            <a:off x="3407367" y="4550502"/>
            <a:ext cx="852090" cy="20004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4051570" y="455363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0" name="Straight Arrow Connector 79"/>
          <p:cNvCxnSpPr>
            <a:stCxn id="14" idx="3"/>
          </p:cNvCxnSpPr>
          <p:nvPr/>
        </p:nvCxnSpPr>
        <p:spPr>
          <a:xfrm>
            <a:off x="4927328" y="1279269"/>
            <a:ext cx="1171565" cy="20246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5983703" y="3154129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7" name="Straight Arrow Connector 86"/>
          <p:cNvCxnSpPr>
            <a:stCxn id="12" idx="3"/>
          </p:cNvCxnSpPr>
          <p:nvPr/>
        </p:nvCxnSpPr>
        <p:spPr>
          <a:xfrm flipV="1">
            <a:off x="4929091" y="4550502"/>
            <a:ext cx="1169802" cy="167730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11" idx="3"/>
          </p:cNvCxnSpPr>
          <p:nvPr/>
        </p:nvCxnSpPr>
        <p:spPr>
          <a:xfrm flipV="1">
            <a:off x="4875262" y="4550502"/>
            <a:ext cx="1065689" cy="6867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3" idx="3"/>
          </p:cNvCxnSpPr>
          <p:nvPr/>
        </p:nvCxnSpPr>
        <p:spPr>
          <a:xfrm>
            <a:off x="4917870" y="2353914"/>
            <a:ext cx="1023081" cy="11026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3"/>
            <a:endCxn id="13" idx="1"/>
          </p:cNvCxnSpPr>
          <p:nvPr/>
        </p:nvCxnSpPr>
        <p:spPr>
          <a:xfrm>
            <a:off x="3407366" y="2353271"/>
            <a:ext cx="698807" cy="6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5" idx="3"/>
          </p:cNvCxnSpPr>
          <p:nvPr/>
        </p:nvCxnSpPr>
        <p:spPr>
          <a:xfrm flipV="1">
            <a:off x="3407366" y="1510102"/>
            <a:ext cx="878676" cy="8431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5" idx="3"/>
          </p:cNvCxnSpPr>
          <p:nvPr/>
        </p:nvCxnSpPr>
        <p:spPr>
          <a:xfrm>
            <a:off x="3407366" y="2353271"/>
            <a:ext cx="878676" cy="892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4146248" y="3108409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168017" y="156273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9" name="Straight Arrow Connector 108"/>
          <p:cNvCxnSpPr>
            <a:stCxn id="16" idx="3"/>
            <a:endCxn id="14" idx="1"/>
          </p:cNvCxnSpPr>
          <p:nvPr/>
        </p:nvCxnSpPr>
        <p:spPr>
          <a:xfrm>
            <a:off x="3442633" y="1274297"/>
            <a:ext cx="654083" cy="49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17" idx="3"/>
            <a:endCxn id="16" idx="1"/>
          </p:cNvCxnSpPr>
          <p:nvPr/>
        </p:nvCxnSpPr>
        <p:spPr>
          <a:xfrm flipV="1">
            <a:off x="1820608" y="1274297"/>
            <a:ext cx="712802" cy="5696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7" idx="3"/>
            <a:endCxn id="15" idx="1"/>
          </p:cNvCxnSpPr>
          <p:nvPr/>
        </p:nvCxnSpPr>
        <p:spPr>
          <a:xfrm>
            <a:off x="1820608" y="1843915"/>
            <a:ext cx="748067" cy="5093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889156" y="533300"/>
            <a:ext cx="99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stimulus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514600" y="533300"/>
            <a:ext cx="92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sensory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942569" y="533300"/>
            <a:ext cx="113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command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835789" y="533300"/>
            <a:ext cx="77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motor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458330" y="533300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behavior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2676878" y="536962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smtClean="0"/>
              <a:t>trp-4</a:t>
            </a:r>
            <a:endParaRPr lang="en-US" sz="1400" b="1" i="1"/>
          </a:p>
        </p:txBody>
      </p:sp>
      <p:sp>
        <p:nvSpPr>
          <p:cNvPr id="127" name="Oval 126"/>
          <p:cNvSpPr/>
          <p:nvPr/>
        </p:nvSpPr>
        <p:spPr>
          <a:xfrm>
            <a:off x="6024958" y="455363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8" name="Freeform 127"/>
          <p:cNvSpPr/>
          <p:nvPr/>
        </p:nvSpPr>
        <p:spPr>
          <a:xfrm>
            <a:off x="2854425" y="3733800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2854425" y="4526356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343400" y="4526356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5910430" y="6589776"/>
            <a:ext cx="3230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Derived from Chalfie..Brenner 1985, Li..Xu 2011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498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This is a </a:t>
            </a:r>
            <a:r>
              <a:rPr lang="en-US" sz="3600" i="1" smtClean="0"/>
              <a:t>C. elegans</a:t>
            </a:r>
            <a:r>
              <a:rPr lang="en-US" sz="3600" smtClean="0"/>
              <a:t> worm</a:t>
            </a:r>
            <a:endParaRPr lang="en-US" sz="3600"/>
          </a:p>
        </p:txBody>
      </p:sp>
      <p:pic>
        <p:nvPicPr>
          <p:cNvPr id="4" name="JVC - VBR, 720x480, 30fps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127.0648"/>
                </p14:media>
              </p:ext>
            </p:extLst>
          </p:nvPr>
        </p:nvPicPr>
        <p:blipFill rotWithShape="1">
          <a:blip r:embed="rId4"/>
          <a:srcRect l="2067" r="1545"/>
          <a:stretch>
            <a:fillRect/>
          </a:stretch>
        </p:blipFill>
        <p:spPr>
          <a:xfrm>
            <a:off x="1678898" y="1371600"/>
            <a:ext cx="5816184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62576" y="6228903"/>
            <a:ext cx="22036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</a:rPr>
              <a:t>Adult hermaphrodite</a:t>
            </a:r>
          </a:p>
          <a:p>
            <a:pPr algn="ctr"/>
            <a:endParaRPr lang="en-US" sz="100" b="1">
              <a:solidFill>
                <a:prstClr val="black"/>
              </a:solidFill>
            </a:endParaRPr>
          </a:p>
          <a:p>
            <a:pPr algn="ctr"/>
            <a:r>
              <a:rPr lang="en-US" sz="1400" b="1">
                <a:solidFill>
                  <a:prstClr val="black"/>
                </a:solidFill>
              </a:rPr>
              <a:t>Video speed is real-time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76400" y="6096000"/>
            <a:ext cx="5791200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478233" y="60198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0198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77834" y="5960768"/>
            <a:ext cx="5989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prstClr val="black"/>
                </a:solidFill>
              </a:rPr>
              <a:t>2 </a:t>
            </a:r>
            <a:r>
              <a:rPr lang="en-US" sz="1200" b="1" smtClean="0">
                <a:solidFill>
                  <a:prstClr val="black"/>
                </a:solidFill>
              </a:rPr>
              <a:t>mm</a:t>
            </a:r>
            <a:endParaRPr lang="en-US" sz="12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4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i="1" smtClean="0"/>
              <a:t>C. elegans</a:t>
            </a:r>
            <a:r>
              <a:rPr lang="en-US" sz="3200" smtClean="0"/>
              <a:t> reverse in response to nose touch</a:t>
            </a:r>
            <a:endParaRPr lang="en-US" sz="3200" i="1"/>
          </a:p>
        </p:txBody>
      </p:sp>
      <p:pic>
        <p:nvPicPr>
          <p:cNvPr id="5" name="3 - Kindt nose touch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95400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9704" y="6589776"/>
            <a:ext cx="1431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Kindt..Schafer 2007</a:t>
            </a:r>
            <a:endParaRPr lang="en-US" sz="1200" b="1"/>
          </a:p>
        </p:txBody>
      </p:sp>
      <p:sp>
        <p:nvSpPr>
          <p:cNvPr id="7" name="TextBox 6"/>
          <p:cNvSpPr txBox="1"/>
          <p:nvPr/>
        </p:nvSpPr>
        <p:spPr>
          <a:xfrm>
            <a:off x="3673760" y="6228903"/>
            <a:ext cx="19812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00" b="1">
              <a:solidFill>
                <a:prstClr val="black"/>
              </a:solidFill>
            </a:endParaRPr>
          </a:p>
          <a:p>
            <a:pPr algn="ctr"/>
            <a:r>
              <a:rPr lang="en-US" sz="1400" b="1">
                <a:solidFill>
                  <a:prstClr val="black"/>
                </a:solidFill>
              </a:rPr>
              <a:t>Video speed is real-time</a:t>
            </a:r>
          </a:p>
        </p:txBody>
      </p:sp>
    </p:spTree>
    <p:extLst>
      <p:ext uri="{BB962C8B-B14F-4D97-AF65-F5344CB8AC3E}">
        <p14:creationId xmlns:p14="http://schemas.microsoft.com/office/powerpoint/2010/main" val="1285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5" b="79176"/>
          <a:stretch/>
        </p:blipFill>
        <p:spPr bwMode="auto">
          <a:xfrm>
            <a:off x="1126933" y="4331062"/>
            <a:ext cx="2480420" cy="176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Nose touch depolarizes ASH and requires AVA, RIM and AIB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1" b="79176"/>
          <a:stretch/>
        </p:blipFill>
        <p:spPr bwMode="auto">
          <a:xfrm>
            <a:off x="5165533" y="1981200"/>
            <a:ext cx="2488375" cy="139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0" t="61916" r="28772" b="-4803"/>
          <a:stretch/>
        </p:blipFill>
        <p:spPr bwMode="auto">
          <a:xfrm>
            <a:off x="1126933" y="1752600"/>
            <a:ext cx="3840279" cy="239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03333" y="1524000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/>
              <a:t>Ablations</a:t>
            </a:r>
            <a:endParaRPr lang="en-US" b="1" u="sng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19230" r="53141" b="68196"/>
          <a:stretch/>
        </p:blipFill>
        <p:spPr bwMode="auto">
          <a:xfrm>
            <a:off x="5554148" y="3377539"/>
            <a:ext cx="2188634" cy="97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46502" r="53965" b="43404"/>
          <a:stretch/>
        </p:blipFill>
        <p:spPr bwMode="auto">
          <a:xfrm>
            <a:off x="5572869" y="4495800"/>
            <a:ext cx="2145529" cy="78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362575" y="5280961"/>
            <a:ext cx="2943225" cy="1196039"/>
            <a:chOff x="4235642" y="5280961"/>
            <a:chExt cx="2943225" cy="1196039"/>
          </a:xfrm>
        </p:grpSpPr>
        <p:grpSp>
          <p:nvGrpSpPr>
            <p:cNvPr id="12" name="Group 11"/>
            <p:cNvGrpSpPr/>
            <p:nvPr/>
          </p:nvGrpSpPr>
          <p:grpSpPr>
            <a:xfrm>
              <a:off x="4235642" y="5280961"/>
              <a:ext cx="2943225" cy="1196039"/>
              <a:chOff x="6353175" y="4899961"/>
              <a:chExt cx="2943225" cy="1196039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76972"/>
              <a:stretch/>
            </p:blipFill>
            <p:spPr bwMode="auto">
              <a:xfrm>
                <a:off x="6353175" y="4899961"/>
                <a:ext cx="2943225" cy="1138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934200" y="5791200"/>
                <a:ext cx="2209800" cy="3048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521532" y="5280961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smtClean="0">
                  <a:solidFill>
                    <a:srgbClr val="FF0000"/>
                  </a:solidFill>
                </a:rPr>
                <a:t>RIM</a:t>
              </a:r>
              <a:endParaRPr lang="en-US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51839" y="5853718"/>
            <a:ext cx="33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worm glued for electrophysiology</a:t>
            </a:r>
            <a:endParaRPr lang="en-US" b="1"/>
          </a:p>
        </p:txBody>
      </p:sp>
      <p:sp>
        <p:nvSpPr>
          <p:cNvPr id="15" name="TextBox 14"/>
          <p:cNvSpPr txBox="1"/>
          <p:nvPr/>
        </p:nvSpPr>
        <p:spPr>
          <a:xfrm>
            <a:off x="7903155" y="6589776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Piggott..Xu 2011</a:t>
            </a:r>
            <a:endParaRPr lang="en-US" sz="1200" b="1"/>
          </a:p>
        </p:txBody>
      </p:sp>
      <p:sp>
        <p:nvSpPr>
          <p:cNvPr id="16" name="TextBox 15"/>
          <p:cNvSpPr txBox="1"/>
          <p:nvPr/>
        </p:nvSpPr>
        <p:spPr>
          <a:xfrm>
            <a:off x="5943390" y="1524000"/>
            <a:ext cx="120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/>
              <a:t>Physiology</a:t>
            </a:r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23830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ASH activates AVA</a:t>
            </a:r>
            <a:endParaRPr lang="en-US" sz="3200"/>
          </a:p>
        </p:txBody>
      </p:sp>
      <p:pic>
        <p:nvPicPr>
          <p:cNvPr id="2050" name="Picture 2" descr="http://wormweb.org/viewEvidenceFigure.php?id=4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1"/>
          <a:stretch/>
        </p:blipFill>
        <p:spPr bwMode="auto">
          <a:xfrm>
            <a:off x="228600" y="1532781"/>
            <a:ext cx="8648700" cy="49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9537" y="6589776"/>
            <a:ext cx="1571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Lindsay..Lockery 2011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2248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smtClean="0"/>
              <a:t>Ordering the neurons into a circuit</a:t>
            </a:r>
            <a:endParaRPr lang="en-US" sz="36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35134" r="29490" b="36702"/>
          <a:stretch/>
        </p:blipFill>
        <p:spPr bwMode="auto">
          <a:xfrm>
            <a:off x="3535142" y="1066800"/>
            <a:ext cx="4770658" cy="20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990600"/>
            <a:ext cx="299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smtClean="0"/>
              <a:t>AIB is upstream of RIM</a:t>
            </a:r>
          </a:p>
          <a:p>
            <a:pPr algn="r"/>
            <a:r>
              <a:rPr lang="en-US" b="1" smtClean="0"/>
              <a:t>and in parallel with AVA/D/E: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7903155" y="6589776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Piggott..Xu 2011</a:t>
            </a:r>
            <a:endParaRPr lang="en-US" sz="1200" b="1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6"/>
          <a:stretch/>
        </p:blipFill>
        <p:spPr bwMode="auto">
          <a:xfrm>
            <a:off x="3048000" y="2971800"/>
            <a:ext cx="5819899" cy="325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2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Ordering the neurons in the circuit</a:t>
            </a:r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572745" y="1716024"/>
            <a:ext cx="2399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smtClean="0"/>
              <a:t>AVA and RIM are likely </a:t>
            </a:r>
          </a:p>
          <a:p>
            <a:pPr algn="r"/>
            <a:r>
              <a:rPr lang="en-US" b="1" smtClean="0"/>
              <a:t>in parallel: </a:t>
            </a:r>
            <a:endParaRPr lang="en-US" b="1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2" r="55561"/>
          <a:stretch/>
        </p:blipFill>
        <p:spPr bwMode="auto">
          <a:xfrm>
            <a:off x="5534446" y="1900690"/>
            <a:ext cx="2618954" cy="229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50000" r="10773" b="22427"/>
          <a:stretch/>
        </p:blipFill>
        <p:spPr bwMode="auto">
          <a:xfrm>
            <a:off x="3352799" y="1831479"/>
            <a:ext cx="2122215" cy="224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03155" y="6589776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Piggott..Xu 2011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8191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9700" y="609600"/>
            <a:ext cx="3771900" cy="1143000"/>
          </a:xfrm>
        </p:spPr>
        <p:txBody>
          <a:bodyPr>
            <a:normAutofit fontScale="90000"/>
          </a:bodyPr>
          <a:lstStyle/>
          <a:p>
            <a:r>
              <a:rPr lang="en-US" sz="3200" smtClean="0"/>
              <a:t>ASH releases glutamate onto </a:t>
            </a:r>
            <a:br>
              <a:rPr lang="en-US" sz="3200" smtClean="0"/>
            </a:br>
            <a:r>
              <a:rPr lang="en-US" sz="3200" smtClean="0"/>
              <a:t>AVA and AIB in response to nose touch</a:t>
            </a:r>
            <a:endParaRPr lang="en-US" sz="32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46863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265807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smtClean="0"/>
              <a:t>Post-synaptic glutamate receptor in AVA and AIB is </a:t>
            </a:r>
            <a:r>
              <a:rPr lang="en-US" b="1" i="1" smtClean="0"/>
              <a:t>glr-1</a:t>
            </a:r>
            <a:endParaRPr lang="en-US" b="1"/>
          </a:p>
        </p:txBody>
      </p:sp>
      <p:sp>
        <p:nvSpPr>
          <p:cNvPr id="13" name="TextBox 12"/>
          <p:cNvSpPr txBox="1"/>
          <p:nvPr/>
        </p:nvSpPr>
        <p:spPr>
          <a:xfrm>
            <a:off x="7903155" y="6589776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Piggott..Xu 2011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1146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4" y="1533525"/>
            <a:ext cx="588645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962525"/>
            <a:ext cx="27717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Nose touch stimulates </a:t>
            </a:r>
            <a:br>
              <a:rPr lang="en-US" sz="3200" smtClean="0"/>
            </a:br>
            <a:r>
              <a:rPr lang="en-US" sz="3200" smtClean="0"/>
              <a:t>AIB to release glutamate onto RIM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7903155" y="6589776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Piggott..Xu 2011</a:t>
            </a:r>
            <a:endParaRPr lang="en-US" sz="1200" b="1"/>
          </a:p>
        </p:txBody>
      </p:sp>
      <p:sp>
        <p:nvSpPr>
          <p:cNvPr id="9" name="TextBox 8"/>
          <p:cNvSpPr txBox="1"/>
          <p:nvPr/>
        </p:nvSpPr>
        <p:spPr>
          <a:xfrm>
            <a:off x="1752600" y="134885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smtClean="0"/>
              <a:t>RIM</a:t>
            </a:r>
            <a:endParaRPr lang="en-US" b="1" u="sng"/>
          </a:p>
        </p:txBody>
      </p:sp>
      <p:sp>
        <p:nvSpPr>
          <p:cNvPr id="10" name="TextBox 9"/>
          <p:cNvSpPr txBox="1"/>
          <p:nvPr/>
        </p:nvSpPr>
        <p:spPr>
          <a:xfrm>
            <a:off x="7696200" y="477785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smtClean="0"/>
              <a:t>RIM</a:t>
            </a:r>
            <a:endParaRPr lang="en-US" b="1" u="sng"/>
          </a:p>
        </p:txBody>
      </p:sp>
      <p:sp>
        <p:nvSpPr>
          <p:cNvPr id="11" name="TextBox 10"/>
          <p:cNvSpPr txBox="1"/>
          <p:nvPr/>
        </p:nvSpPr>
        <p:spPr>
          <a:xfrm>
            <a:off x="76200" y="407806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smtClean="0"/>
              <a:t>AIB</a:t>
            </a:r>
          </a:p>
          <a:p>
            <a:pPr algn="ctr"/>
            <a:r>
              <a:rPr lang="en-US" b="1" u="sng" smtClean="0"/>
              <a:t>stim:</a:t>
            </a:r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11041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Osmotic shock is similar but different </a:t>
            </a:r>
            <a:br>
              <a:rPr lang="en-US" sz="3200" smtClean="0"/>
            </a:br>
            <a:r>
              <a:rPr lang="en-US" sz="3200" smtClean="0"/>
              <a:t>in its effect on RIM</a:t>
            </a:r>
            <a:endParaRPr lang="en-US" sz="320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75695"/>
            <a:ext cx="5310187" cy="558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4572000"/>
            <a:ext cx="259080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03155" y="6589776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Piggott..Xu 2011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607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val 113"/>
          <p:cNvSpPr/>
          <p:nvPr/>
        </p:nvSpPr>
        <p:spPr>
          <a:xfrm>
            <a:off x="5527085" y="4183059"/>
            <a:ext cx="1483315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06" y="81150"/>
            <a:ext cx="49561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/>
              <a:t>Circuit for spontaneous and evoked reversals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8289" y="1435259"/>
            <a:ext cx="1346111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9129" y="1230535"/>
            <a:ext cx="8306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AVAs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24200" y="4180701"/>
            <a:ext cx="2065107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4584" y="3975977"/>
            <a:ext cx="7489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AIBs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31018" y="3969270"/>
            <a:ext cx="83227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RIMs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64985" y="3255003"/>
            <a:ext cx="1522908" cy="8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2592" y="3074029"/>
            <a:ext cx="83388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ASHs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3373504"/>
            <a:ext cx="72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nose</a:t>
            </a:r>
          </a:p>
          <a:p>
            <a:pPr algn="ctr"/>
            <a:r>
              <a:rPr lang="en-US" b="1" smtClean="0"/>
              <a:t>touch</a:t>
            </a:r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7746158" y="3364135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reversal</a:t>
            </a:r>
            <a:endParaRPr lang="en-US" b="1"/>
          </a:p>
        </p:txBody>
      </p:sp>
      <p:cxnSp>
        <p:nvCxnSpPr>
          <p:cNvPr id="15" name="Straight Arrow Connector 14"/>
          <p:cNvCxnSpPr>
            <a:stCxn id="11" idx="5"/>
            <a:endCxn id="7" idx="2"/>
          </p:cNvCxnSpPr>
          <p:nvPr/>
        </p:nvCxnSpPr>
        <p:spPr>
          <a:xfrm>
            <a:off x="2664868" y="3998561"/>
            <a:ext cx="459332" cy="6177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7"/>
            <a:endCxn id="5" idx="2"/>
          </p:cNvCxnSpPr>
          <p:nvPr/>
        </p:nvCxnSpPr>
        <p:spPr>
          <a:xfrm flipV="1">
            <a:off x="2664868" y="1870825"/>
            <a:ext cx="713421" cy="1511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9151" y="3496706"/>
            <a:ext cx="77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EAT-4</a:t>
            </a:r>
            <a:endParaRPr lang="en-US" sz="2000" b="1"/>
          </a:p>
        </p:txBody>
      </p:sp>
      <p:sp>
        <p:nvSpPr>
          <p:cNvPr id="24" name="TextBox 23"/>
          <p:cNvSpPr txBox="1"/>
          <p:nvPr/>
        </p:nvSpPr>
        <p:spPr>
          <a:xfrm>
            <a:off x="3131908" y="4416212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GLR-1</a:t>
            </a:r>
            <a:endParaRPr lang="en-US" sz="2000" b="1"/>
          </a:p>
        </p:txBody>
      </p:sp>
      <p:sp>
        <p:nvSpPr>
          <p:cNvPr id="25" name="TextBox 24"/>
          <p:cNvSpPr txBox="1"/>
          <p:nvPr/>
        </p:nvSpPr>
        <p:spPr>
          <a:xfrm>
            <a:off x="3356204" y="1670770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GLR-1</a:t>
            </a:r>
            <a:endParaRPr lang="en-US" sz="2000" b="1"/>
          </a:p>
        </p:txBody>
      </p:sp>
      <p:cxnSp>
        <p:nvCxnSpPr>
          <p:cNvPr id="26" name="Straight Arrow Connector 25"/>
          <p:cNvCxnSpPr>
            <a:stCxn id="7" idx="6"/>
            <a:endCxn id="114" idx="2"/>
          </p:cNvCxnSpPr>
          <p:nvPr/>
        </p:nvCxnSpPr>
        <p:spPr>
          <a:xfrm>
            <a:off x="5189307" y="4616267"/>
            <a:ext cx="337778" cy="23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74525" y="4437860"/>
            <a:ext cx="0" cy="3453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14" idx="6"/>
          </p:cNvCxnSpPr>
          <p:nvPr/>
        </p:nvCxnSpPr>
        <p:spPr>
          <a:xfrm flipV="1">
            <a:off x="7010400" y="3762641"/>
            <a:ext cx="735758" cy="85598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-2400000">
            <a:off x="7746158" y="3574369"/>
            <a:ext cx="0" cy="3453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5" idx="6"/>
            <a:endCxn id="14" idx="1"/>
          </p:cNvCxnSpPr>
          <p:nvPr/>
        </p:nvCxnSpPr>
        <p:spPr>
          <a:xfrm>
            <a:off x="4724400" y="1870825"/>
            <a:ext cx="3021758" cy="16779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" idx="5"/>
            <a:endCxn id="114" idx="1"/>
          </p:cNvCxnSpPr>
          <p:nvPr/>
        </p:nvCxnSpPr>
        <p:spPr>
          <a:xfrm>
            <a:off x="4527267" y="2178817"/>
            <a:ext cx="1217044" cy="2131816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3" idx="3"/>
            <a:endCxn id="11" idx="2"/>
          </p:cNvCxnSpPr>
          <p:nvPr/>
        </p:nvCxnSpPr>
        <p:spPr>
          <a:xfrm flipV="1">
            <a:off x="805246" y="3690569"/>
            <a:ext cx="559739" cy="61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>
            <a:off x="1524000" y="3557568"/>
            <a:ext cx="421419" cy="266002"/>
          </a:xfrm>
          <a:custGeom>
            <a:avLst/>
            <a:gdLst>
              <a:gd name="connsiteX0" fmla="*/ 0 w 421419"/>
              <a:gd name="connsiteY0" fmla="*/ 242667 h 266002"/>
              <a:gd name="connsiteX1" fmla="*/ 75537 w 421419"/>
              <a:gd name="connsiteY1" fmla="*/ 242667 h 266002"/>
              <a:gd name="connsiteX2" fmla="*/ 75537 w 421419"/>
              <a:gd name="connsiteY2" fmla="*/ 152 h 266002"/>
              <a:gd name="connsiteX3" fmla="*/ 131196 w 421419"/>
              <a:gd name="connsiteY3" fmla="*/ 206886 h 266002"/>
              <a:gd name="connsiteX4" fmla="*/ 421419 w 421419"/>
              <a:gd name="connsiteY4" fmla="*/ 254594 h 26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266002">
                <a:moveTo>
                  <a:pt x="0" y="242667"/>
                </a:moveTo>
                <a:cubicBezTo>
                  <a:pt x="31474" y="262876"/>
                  <a:pt x="62948" y="283086"/>
                  <a:pt x="75537" y="242667"/>
                </a:cubicBezTo>
                <a:cubicBezTo>
                  <a:pt x="88126" y="202248"/>
                  <a:pt x="66261" y="6115"/>
                  <a:pt x="75537" y="152"/>
                </a:cubicBezTo>
                <a:cubicBezTo>
                  <a:pt x="84813" y="-5811"/>
                  <a:pt x="73549" y="164479"/>
                  <a:pt x="131196" y="206886"/>
                </a:cubicBezTo>
                <a:cubicBezTo>
                  <a:pt x="188843" y="249293"/>
                  <a:pt x="305131" y="251943"/>
                  <a:pt x="421419" y="254594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986166" y="4447434"/>
            <a:ext cx="405517" cy="266084"/>
          </a:xfrm>
          <a:custGeom>
            <a:avLst/>
            <a:gdLst>
              <a:gd name="connsiteX0" fmla="*/ 0 w 405517"/>
              <a:gd name="connsiteY0" fmla="*/ 242749 h 266084"/>
              <a:gd name="connsiteX1" fmla="*/ 51684 w 405517"/>
              <a:gd name="connsiteY1" fmla="*/ 242749 h 266084"/>
              <a:gd name="connsiteX2" fmla="*/ 71562 w 405517"/>
              <a:gd name="connsiteY2" fmla="*/ 235 h 266084"/>
              <a:gd name="connsiteX3" fmla="*/ 151075 w 405517"/>
              <a:gd name="connsiteY3" fmla="*/ 199017 h 266084"/>
              <a:gd name="connsiteX4" fmla="*/ 405517 w 405517"/>
              <a:gd name="connsiteY4" fmla="*/ 250701 h 26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517" h="266084">
                <a:moveTo>
                  <a:pt x="0" y="242749"/>
                </a:moveTo>
                <a:cubicBezTo>
                  <a:pt x="19878" y="262958"/>
                  <a:pt x="39757" y="283168"/>
                  <a:pt x="51684" y="242749"/>
                </a:cubicBezTo>
                <a:cubicBezTo>
                  <a:pt x="63611" y="202330"/>
                  <a:pt x="54997" y="7524"/>
                  <a:pt x="71562" y="235"/>
                </a:cubicBezTo>
                <a:cubicBezTo>
                  <a:pt x="88127" y="-7054"/>
                  <a:pt x="95416" y="157273"/>
                  <a:pt x="151075" y="199017"/>
                </a:cubicBezTo>
                <a:cubicBezTo>
                  <a:pt x="206734" y="240761"/>
                  <a:pt x="306125" y="245731"/>
                  <a:pt x="405517" y="250701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4146904" y="1716480"/>
            <a:ext cx="429371" cy="255586"/>
          </a:xfrm>
          <a:custGeom>
            <a:avLst/>
            <a:gdLst>
              <a:gd name="connsiteX0" fmla="*/ 0 w 429371"/>
              <a:gd name="connsiteY0" fmla="*/ 238585 h 255586"/>
              <a:gd name="connsiteX1" fmla="*/ 55659 w 429371"/>
              <a:gd name="connsiteY1" fmla="*/ 230634 h 255586"/>
              <a:gd name="connsiteX2" fmla="*/ 103367 w 429371"/>
              <a:gd name="connsiteY2" fmla="*/ 46 h 255586"/>
              <a:gd name="connsiteX3" fmla="*/ 329979 w 429371"/>
              <a:gd name="connsiteY3" fmla="*/ 210756 h 255586"/>
              <a:gd name="connsiteX4" fmla="*/ 429371 w 429371"/>
              <a:gd name="connsiteY4" fmla="*/ 238585 h 2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71" h="255586">
                <a:moveTo>
                  <a:pt x="0" y="238585"/>
                </a:moveTo>
                <a:cubicBezTo>
                  <a:pt x="19215" y="254488"/>
                  <a:pt x="38431" y="270391"/>
                  <a:pt x="55659" y="230634"/>
                </a:cubicBezTo>
                <a:cubicBezTo>
                  <a:pt x="72887" y="190877"/>
                  <a:pt x="57647" y="3359"/>
                  <a:pt x="103367" y="46"/>
                </a:cubicBezTo>
                <a:cubicBezTo>
                  <a:pt x="149087" y="-3267"/>
                  <a:pt x="275645" y="171000"/>
                  <a:pt x="329979" y="210756"/>
                </a:cubicBezTo>
                <a:cubicBezTo>
                  <a:pt x="384313" y="250512"/>
                  <a:pt x="406842" y="244548"/>
                  <a:pt x="429371" y="238585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/>
          <p:cNvCxnSpPr>
            <a:stCxn id="83" idx="3"/>
            <a:endCxn id="25" idx="1"/>
          </p:cNvCxnSpPr>
          <p:nvPr/>
        </p:nvCxnSpPr>
        <p:spPr>
          <a:xfrm>
            <a:off x="2683806" y="1732416"/>
            <a:ext cx="672398" cy="13840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143000" y="1547750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osmotic </a:t>
            </a:r>
            <a:r>
              <a:rPr lang="en-US" b="1" smtClean="0"/>
              <a:t>shock</a:t>
            </a:r>
            <a:endParaRPr lang="en-US" b="1"/>
          </a:p>
        </p:txBody>
      </p:sp>
      <p:sp>
        <p:nvSpPr>
          <p:cNvPr id="93" name="Freeform 92"/>
          <p:cNvSpPr/>
          <p:nvPr/>
        </p:nvSpPr>
        <p:spPr>
          <a:xfrm>
            <a:off x="5744311" y="4307414"/>
            <a:ext cx="214685" cy="127793"/>
          </a:xfrm>
          <a:custGeom>
            <a:avLst/>
            <a:gdLst>
              <a:gd name="connsiteX0" fmla="*/ 0 w 429371"/>
              <a:gd name="connsiteY0" fmla="*/ 238585 h 255586"/>
              <a:gd name="connsiteX1" fmla="*/ 55659 w 429371"/>
              <a:gd name="connsiteY1" fmla="*/ 230634 h 255586"/>
              <a:gd name="connsiteX2" fmla="*/ 103367 w 429371"/>
              <a:gd name="connsiteY2" fmla="*/ 46 h 255586"/>
              <a:gd name="connsiteX3" fmla="*/ 329979 w 429371"/>
              <a:gd name="connsiteY3" fmla="*/ 210756 h 255586"/>
              <a:gd name="connsiteX4" fmla="*/ 429371 w 429371"/>
              <a:gd name="connsiteY4" fmla="*/ 238585 h 2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71" h="255586">
                <a:moveTo>
                  <a:pt x="0" y="238585"/>
                </a:moveTo>
                <a:cubicBezTo>
                  <a:pt x="19215" y="254488"/>
                  <a:pt x="38431" y="270391"/>
                  <a:pt x="55659" y="230634"/>
                </a:cubicBezTo>
                <a:cubicBezTo>
                  <a:pt x="72887" y="190877"/>
                  <a:pt x="57647" y="3359"/>
                  <a:pt x="103367" y="46"/>
                </a:cubicBezTo>
                <a:cubicBezTo>
                  <a:pt x="149087" y="-3267"/>
                  <a:pt x="275645" y="171000"/>
                  <a:pt x="329979" y="210756"/>
                </a:cubicBezTo>
                <a:cubicBezTo>
                  <a:pt x="384313" y="250512"/>
                  <a:pt x="406842" y="244548"/>
                  <a:pt x="429371" y="238585"/>
                </a:cubicBezTo>
              </a:path>
            </a:pathLst>
          </a:custGeom>
          <a:noFill/>
          <a:ln w="38100"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6442710" y="4506789"/>
            <a:ext cx="415290" cy="276990"/>
          </a:xfrm>
          <a:custGeom>
            <a:avLst/>
            <a:gdLst>
              <a:gd name="connsiteX0" fmla="*/ 0 w 415290"/>
              <a:gd name="connsiteY0" fmla="*/ 21664 h 276990"/>
              <a:gd name="connsiteX1" fmla="*/ 60960 w 415290"/>
              <a:gd name="connsiteY1" fmla="*/ 25474 h 276990"/>
              <a:gd name="connsiteX2" fmla="*/ 102870 w 415290"/>
              <a:gd name="connsiteY2" fmla="*/ 276934 h 276990"/>
              <a:gd name="connsiteX3" fmla="*/ 259080 w 415290"/>
              <a:gd name="connsiteY3" fmla="*/ 48334 h 276990"/>
              <a:gd name="connsiteX4" fmla="*/ 415290 w 415290"/>
              <a:gd name="connsiteY4" fmla="*/ 21664 h 27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" h="276990">
                <a:moveTo>
                  <a:pt x="0" y="21664"/>
                </a:moveTo>
                <a:cubicBezTo>
                  <a:pt x="21907" y="2296"/>
                  <a:pt x="43815" y="-17071"/>
                  <a:pt x="60960" y="25474"/>
                </a:cubicBezTo>
                <a:cubicBezTo>
                  <a:pt x="78105" y="68019"/>
                  <a:pt x="69850" y="273124"/>
                  <a:pt x="102870" y="276934"/>
                </a:cubicBezTo>
                <a:cubicBezTo>
                  <a:pt x="135890" y="280744"/>
                  <a:pt x="207010" y="90879"/>
                  <a:pt x="259080" y="48334"/>
                </a:cubicBezTo>
                <a:cubicBezTo>
                  <a:pt x="311150" y="5789"/>
                  <a:pt x="363220" y="13726"/>
                  <a:pt x="415290" y="2166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4412299" y="4416212"/>
            <a:ext cx="77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EAT-4</a:t>
            </a:r>
            <a:endParaRPr lang="en-US" sz="2000" b="1"/>
          </a:p>
        </p:txBody>
      </p:sp>
      <p:sp>
        <p:nvSpPr>
          <p:cNvPr id="108" name="TextBox 107"/>
          <p:cNvSpPr txBox="1"/>
          <p:nvPr/>
        </p:nvSpPr>
        <p:spPr>
          <a:xfrm>
            <a:off x="5458239" y="4404195"/>
            <a:ext cx="96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AVR-14</a:t>
            </a:r>
            <a:endParaRPr lang="en-US" sz="2000" b="1"/>
          </a:p>
        </p:txBody>
      </p:sp>
      <p:sp>
        <p:nvSpPr>
          <p:cNvPr id="123" name="TextBox 122"/>
          <p:cNvSpPr txBox="1"/>
          <p:nvPr/>
        </p:nvSpPr>
        <p:spPr>
          <a:xfrm>
            <a:off x="5520130" y="6589776"/>
            <a:ext cx="3621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Derived from Piggott..Xu </a:t>
            </a:r>
            <a:r>
              <a:rPr lang="en-US" sz="1200" b="1" smtClean="0"/>
              <a:t>2011, Kaplan &amp; Horvitz 1993</a:t>
            </a:r>
            <a:endParaRPr lang="en-US" sz="1200" b="1"/>
          </a:p>
        </p:txBody>
      </p:sp>
      <p:sp>
        <p:nvSpPr>
          <p:cNvPr id="124" name="Oval 123"/>
          <p:cNvSpPr/>
          <p:nvPr/>
        </p:nvSpPr>
        <p:spPr>
          <a:xfrm>
            <a:off x="5686300" y="4214210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23198" y="2478980"/>
            <a:ext cx="8116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AVEs</a:t>
            </a: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701558" y="2971800"/>
            <a:ext cx="8549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AVDs</a:t>
            </a:r>
            <a:endParaRPr lang="en-US"/>
          </a:p>
        </p:txBody>
      </p:sp>
      <p:cxnSp>
        <p:nvCxnSpPr>
          <p:cNvPr id="41" name="Straight Arrow Connector 40"/>
          <p:cNvCxnSpPr>
            <a:stCxn id="11" idx="6"/>
            <a:endCxn id="39" idx="1"/>
          </p:cNvCxnSpPr>
          <p:nvPr/>
        </p:nvCxnSpPr>
        <p:spPr>
          <a:xfrm flipV="1">
            <a:off x="2887893" y="2709813"/>
            <a:ext cx="835305" cy="9807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1" idx="6"/>
            <a:endCxn id="40" idx="1"/>
          </p:cNvCxnSpPr>
          <p:nvPr/>
        </p:nvCxnSpPr>
        <p:spPr>
          <a:xfrm flipV="1">
            <a:off x="2887893" y="3202633"/>
            <a:ext cx="813665" cy="4879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9" idx="3"/>
          </p:cNvCxnSpPr>
          <p:nvPr/>
        </p:nvCxnSpPr>
        <p:spPr>
          <a:xfrm>
            <a:off x="4534895" y="2709813"/>
            <a:ext cx="2932705" cy="8477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0" idx="3"/>
          </p:cNvCxnSpPr>
          <p:nvPr/>
        </p:nvCxnSpPr>
        <p:spPr>
          <a:xfrm>
            <a:off x="4556536" y="3202633"/>
            <a:ext cx="3063464" cy="5073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521526" y="2177408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 flipH="1" flipV="1">
            <a:off x="4419583" y="2281535"/>
            <a:ext cx="1" cy="296733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54308" y="3679164"/>
            <a:ext cx="71045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ASH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6435" y="1824335"/>
            <a:ext cx="70718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AVA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74065" y="5253335"/>
            <a:ext cx="70884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RIM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42478" y="3576935"/>
            <a:ext cx="62549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AIB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362200" y="2205335"/>
            <a:ext cx="1754235" cy="14738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62200" y="4140830"/>
            <a:ext cx="1711865" cy="11125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648200" y="2286000"/>
            <a:ext cx="1" cy="29673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823616" y="2205335"/>
            <a:ext cx="1729585" cy="13716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51365" y="3930618"/>
            <a:ext cx="1754235" cy="14738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11597" y="3857985"/>
            <a:ext cx="1618862" cy="14195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386698" y="2281535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82769" y="515743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782913" y="4038601"/>
            <a:ext cx="2075087" cy="16763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812280" y="3992880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765877" y="5623560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5" name="Straight Arrow Connector 34"/>
          <p:cNvCxnSpPr>
            <a:stCxn id="4" idx="3"/>
            <a:endCxn id="7" idx="1"/>
          </p:cNvCxnSpPr>
          <p:nvPr/>
        </p:nvCxnSpPr>
        <p:spPr>
          <a:xfrm flipV="1">
            <a:off x="2464759" y="3807768"/>
            <a:ext cx="3977719" cy="1022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All connections between these 4 neurons </a:t>
            </a:r>
            <a:br>
              <a:rPr lang="en-US" sz="3200" smtClean="0"/>
            </a:br>
            <a:r>
              <a:rPr lang="en-US" sz="3200" smtClean="0"/>
              <a:t>(from the connectome)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769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059" y="914400"/>
            <a:ext cx="8504866" cy="2590800"/>
            <a:chOff x="332059" y="1371600"/>
            <a:chExt cx="8504866" cy="2590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49" b="-973"/>
            <a:stretch/>
          </p:blipFill>
          <p:spPr>
            <a:xfrm>
              <a:off x="332059" y="1561619"/>
              <a:ext cx="8504866" cy="240078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00200" y="1371600"/>
              <a:ext cx="1905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The connectome of </a:t>
            </a:r>
            <a:r>
              <a:rPr lang="en-US" i="1" smtClean="0"/>
              <a:t>C. elegans</a:t>
            </a:r>
            <a:r>
              <a:rPr lang="en-US" smtClean="0"/>
              <a:t> is known</a:t>
            </a:r>
            <a:endParaRPr lang="en-US"/>
          </a:p>
        </p:txBody>
      </p:sp>
      <p:pic>
        <p:nvPicPr>
          <p:cNvPr id="3074" name="Picture 2" descr="http://www.wormatlas.org/ver1/durbinv1.2/figs/full_jpg/fig1.2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" y="3352800"/>
            <a:ext cx="904954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31963" y="6549469"/>
            <a:ext cx="1702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>
                <a:solidFill>
                  <a:prstClr val="black"/>
                </a:solidFill>
              </a:rPr>
              <a:t>Schematic: Durbin </a:t>
            </a:r>
            <a:r>
              <a:rPr lang="en-US" sz="1200" b="1">
                <a:solidFill>
                  <a:prstClr val="black"/>
                </a:solidFill>
              </a:rPr>
              <a:t>1986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8229600" cy="9106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smtClean="0"/>
              <a:t>Each worm has exactly 302 neurons,</a:t>
            </a:r>
          </a:p>
          <a:p>
            <a:pPr marL="0" indent="0">
              <a:buNone/>
            </a:pPr>
            <a:r>
              <a:rPr lang="en-US" sz="2800" b="1" smtClean="0"/>
              <a:t>with about 7,369 chemical synapses &amp; 975 gap junctions</a:t>
            </a:r>
          </a:p>
        </p:txBody>
      </p:sp>
    </p:spTree>
    <p:extLst>
      <p:ext uri="{BB962C8B-B14F-4D97-AF65-F5344CB8AC3E}">
        <p14:creationId xmlns:p14="http://schemas.microsoft.com/office/powerpoint/2010/main" val="1442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A neural map of the </a:t>
            </a:r>
            <a:r>
              <a:rPr lang="en-US" sz="3600" i="1" smtClean="0"/>
              <a:t>C. elegans </a:t>
            </a:r>
            <a:r>
              <a:rPr lang="en-US" sz="3600" smtClean="0"/>
              <a:t>head</a:t>
            </a:r>
            <a:endParaRPr lang="en-US" sz="3600"/>
          </a:p>
        </p:txBody>
      </p:sp>
      <p:pic>
        <p:nvPicPr>
          <p:cNvPr id="21506" name="Picture 2" descr="C:\Users\nikhil\MIT\Horvitz\images\figure2an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4" r="795" b="50000"/>
          <a:stretch/>
        </p:blipFill>
        <p:spPr bwMode="auto">
          <a:xfrm>
            <a:off x="152400" y="1295400"/>
            <a:ext cx="8925306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5410200"/>
            <a:ext cx="8229600" cy="910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smtClean="0"/>
              <a:t>Only cell bodies shown (processes excluded)</a:t>
            </a:r>
            <a:endParaRPr lang="en-US" sz="2800" b="1" smtClean="0"/>
          </a:p>
        </p:txBody>
      </p:sp>
    </p:spTree>
    <p:extLst>
      <p:ext uri="{BB962C8B-B14F-4D97-AF65-F5344CB8AC3E}">
        <p14:creationId xmlns:p14="http://schemas.microsoft.com/office/powerpoint/2010/main" val="8643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wormatlas.org/neurons/Images/aval%20bod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080">
            <a:off x="128856" y="-184522"/>
            <a:ext cx="42862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ormatlas.org/ver1/MoW_built0.92/art/ava/ava_conne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57"/>
          <a:stretch/>
        </p:blipFill>
        <p:spPr bwMode="auto">
          <a:xfrm>
            <a:off x="-19654" y="762000"/>
            <a:ext cx="5915754" cy="58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76200"/>
            <a:ext cx="5105400" cy="563562"/>
          </a:xfrm>
        </p:spPr>
        <p:txBody>
          <a:bodyPr>
            <a:normAutofit/>
          </a:bodyPr>
          <a:lstStyle/>
          <a:p>
            <a:r>
              <a:rPr lang="en-US" sz="2800" smtClean="0"/>
              <a:t>Connectivity map of AVA neuron</a:t>
            </a:r>
            <a:endParaRPr lang="en-US" sz="280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414817"/>
              </p:ext>
            </p:extLst>
          </p:nvPr>
        </p:nvGraphicFramePr>
        <p:xfrm>
          <a:off x="5805960" y="685800"/>
          <a:ext cx="3109440" cy="5793370"/>
        </p:xfrm>
        <a:graphic>
          <a:graphicData uri="http://schemas.openxmlformats.org/drawingml/2006/table">
            <a:tbl>
              <a:tblPr/>
              <a:tblGrid>
                <a:gridCol w="777360"/>
                <a:gridCol w="777360"/>
                <a:gridCol w="777360"/>
                <a:gridCol w="777360"/>
              </a:tblGrid>
              <a:tr h="138197">
                <a:tc gridSpan="4">
                  <a:txBody>
                    <a:bodyPr/>
                    <a:lstStyle/>
                    <a:p>
                      <a:r>
                        <a:rPr lang="en-US" sz="800"/>
                        <a:t>AVA ventral cord synapses (MoW Table Guide)</a:t>
                      </a:r>
                    </a:p>
                  </a:txBody>
                  <a:tcPr marL="34549" marR="34549" marT="17275" marB="17275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845">
                <a:tc>
                  <a:txBody>
                    <a:bodyPr/>
                    <a:lstStyle/>
                    <a:p>
                      <a:r>
                        <a:rPr lang="en-US" sz="800"/>
                        <a:t>partners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gap junctions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synapses from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synapses to and corecipients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49141">
                <a:tc>
                  <a:txBody>
                    <a:bodyPr/>
                    <a:lstStyle/>
                    <a:p>
                      <a:r>
                        <a:rPr lang="en-US" sz="800"/>
                        <a:t>PVC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10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3+11 m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7, </a:t>
                      </a:r>
                      <a:r>
                        <a:rPr lang="it-IT" sz="800" smtClean="0"/>
                        <a:t>5 LUA</a:t>
                      </a:r>
                      <a:r>
                        <a:rPr lang="it-IT" sz="800"/>
                        <a:t>, </a:t>
                      </a:r>
                      <a:r>
                        <a:rPr lang="it-IT" sz="800" smtClean="0"/>
                        <a:t>4 PVC</a:t>
                      </a:r>
                      <a:r>
                        <a:rPr lang="it-IT" sz="800"/>
                        <a:t>, </a:t>
                      </a:r>
                      <a:r>
                        <a:rPr lang="it-IT" sz="800" smtClean="0"/>
                        <a:t>4 DA8</a:t>
                      </a:r>
                      <a:r>
                        <a:rPr lang="it-IT" sz="800"/>
                        <a:t>, </a:t>
                      </a:r>
                      <a:r>
                        <a:rPr lang="it-IT" sz="800" smtClean="0"/>
                        <a:t>2 PDE</a:t>
                      </a:r>
                      <a:r>
                        <a:rPr lang="it-IT" sz="800"/>
                        <a:t>, VA10, DB5, VA4, DB3, DA7, DA5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41845">
                <a:tc>
                  <a:txBody>
                    <a:bodyPr/>
                    <a:lstStyle/>
                    <a:p>
                      <a:r>
                        <a:rPr lang="en-US" sz="800"/>
                        <a:t>VA11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8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smtClean="0"/>
                        <a:t>6 AS11</a:t>
                      </a:r>
                      <a:r>
                        <a:rPr lang="en-US" sz="800"/>
                        <a:t>, </a:t>
                      </a:r>
                      <a:r>
                        <a:rPr lang="en-US" sz="800" smtClean="0"/>
                        <a:t>3 DA8</a:t>
                      </a:r>
                      <a:r>
                        <a:rPr lang="en-US" sz="800"/>
                        <a:t>, </a:t>
                      </a:r>
                      <a:r>
                        <a:rPr lang="en-US" sz="800" smtClean="0"/>
                        <a:t>2 DA9</a:t>
                      </a:r>
                      <a:r>
                        <a:rPr lang="en-US" sz="800"/>
                        <a:t>, VA12, VA10, VD13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5493">
                <a:tc>
                  <a:txBody>
                    <a:bodyPr/>
                    <a:lstStyle/>
                    <a:p>
                      <a:r>
                        <a:rPr lang="en-US" sz="800"/>
                        <a:t>DA8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 smtClean="0"/>
                        <a:t>4 PVC</a:t>
                      </a:r>
                      <a:r>
                        <a:rPr lang="it-IT" sz="800"/>
                        <a:t>, </a:t>
                      </a:r>
                      <a:r>
                        <a:rPr lang="it-IT" sz="800" smtClean="0"/>
                        <a:t>3 VA11</a:t>
                      </a:r>
                      <a:r>
                        <a:rPr lang="it-IT" sz="800"/>
                        <a:t>, </a:t>
                      </a:r>
                      <a:r>
                        <a:rPr lang="it-IT" sz="800" smtClean="0"/>
                        <a:t>2 AS11</a:t>
                      </a:r>
                      <a:r>
                        <a:rPr lang="it-IT" sz="800"/>
                        <a:t>, VA12, DA7, DA9, VA10, VD13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41845">
                <a:tc>
                  <a:txBody>
                    <a:bodyPr/>
                    <a:lstStyle/>
                    <a:p>
                      <a:r>
                        <a:rPr lang="en-US" sz="800"/>
                        <a:t>DA4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3, </a:t>
                      </a:r>
                      <a:r>
                        <a:rPr lang="it-IT" sz="800" smtClean="0"/>
                        <a:t>4 DA3</a:t>
                      </a:r>
                      <a:r>
                        <a:rPr lang="it-IT" sz="800"/>
                        <a:t>, </a:t>
                      </a:r>
                      <a:r>
                        <a:rPr lang="it-IT" sz="800" smtClean="0"/>
                        <a:t>2 DA5</a:t>
                      </a:r>
                      <a:r>
                        <a:rPr lang="it-IT" sz="800"/>
                        <a:t>, </a:t>
                      </a:r>
                      <a:r>
                        <a:rPr lang="it-IT" sz="800" smtClean="0"/>
                        <a:t>2 VA3</a:t>
                      </a:r>
                      <a:r>
                        <a:rPr lang="it-IT" sz="800"/>
                        <a:t>, VA4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5493">
                <a:tc>
                  <a:txBody>
                    <a:bodyPr/>
                    <a:lstStyle/>
                    <a:p>
                      <a:r>
                        <a:rPr lang="en-US" sz="800"/>
                        <a:t>VA10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/>
                        <a:t>1, </a:t>
                      </a:r>
                      <a:r>
                        <a:rPr lang="pt-BR" sz="800" smtClean="0"/>
                        <a:t>3 AS10</a:t>
                      </a:r>
                      <a:r>
                        <a:rPr lang="pt-BR" sz="800"/>
                        <a:t>, </a:t>
                      </a:r>
                      <a:r>
                        <a:rPr lang="pt-BR" sz="800" smtClean="0"/>
                        <a:t>2 DA7</a:t>
                      </a:r>
                      <a:r>
                        <a:rPr lang="pt-BR" sz="800"/>
                        <a:t>, PVC, VA11, AS11, DA8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41845">
                <a:tc>
                  <a:txBody>
                    <a:bodyPr/>
                    <a:lstStyle/>
                    <a:p>
                      <a:r>
                        <a:rPr lang="en-US" sz="800"/>
                        <a:t>DA5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/>
                        <a:t>2, </a:t>
                      </a:r>
                      <a:r>
                        <a:rPr lang="pt-BR" sz="800" smtClean="0"/>
                        <a:t>3 VA5</a:t>
                      </a:r>
                      <a:r>
                        <a:rPr lang="pt-BR" sz="800"/>
                        <a:t>, </a:t>
                      </a:r>
                      <a:r>
                        <a:rPr lang="pt-BR" sz="800" smtClean="0"/>
                        <a:t>2 DA4</a:t>
                      </a:r>
                      <a:r>
                        <a:rPr lang="pt-BR" sz="800"/>
                        <a:t>, PVC, DA6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DA3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2, </a:t>
                      </a:r>
                      <a:r>
                        <a:rPr lang="en-US" sz="800" smtClean="0"/>
                        <a:t>4 DA4</a:t>
                      </a:r>
                      <a:r>
                        <a:rPr lang="en-US" sz="800"/>
                        <a:t>, </a:t>
                      </a:r>
                      <a:r>
                        <a:rPr lang="en-US" sz="800" smtClean="0"/>
                        <a:t>2 DA2</a:t>
                      </a:r>
                      <a:r>
                        <a:rPr lang="en-US" sz="800"/>
                        <a:t>, VA3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AS11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smtClean="0"/>
                        <a:t>6 VA11</a:t>
                      </a:r>
                      <a:r>
                        <a:rPr lang="en-US" sz="800"/>
                        <a:t>, </a:t>
                      </a:r>
                      <a:r>
                        <a:rPr lang="en-US" sz="800" smtClean="0"/>
                        <a:t>2 DA8</a:t>
                      </a:r>
                      <a:r>
                        <a:rPr lang="en-US" sz="800"/>
                        <a:t>, VA10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41845">
                <a:tc>
                  <a:txBody>
                    <a:bodyPr/>
                    <a:lstStyle/>
                    <a:p>
                      <a:r>
                        <a:rPr lang="en-US" sz="800"/>
                        <a:t>DA7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smtClean="0"/>
                        <a:t>2 AVA</a:t>
                      </a:r>
                      <a:r>
                        <a:rPr lang="pt-BR" sz="800"/>
                        <a:t>, </a:t>
                      </a:r>
                      <a:r>
                        <a:rPr lang="pt-BR" sz="800" smtClean="0"/>
                        <a:t>2 VA10</a:t>
                      </a:r>
                      <a:r>
                        <a:rPr lang="pt-BR" sz="800"/>
                        <a:t>, AS10, DA8, PVC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41845">
                <a:tc>
                  <a:txBody>
                    <a:bodyPr/>
                    <a:lstStyle/>
                    <a:p>
                      <a:r>
                        <a:rPr lang="en-US" sz="800"/>
                        <a:t>VA5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6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smtClean="0"/>
                        <a:t>3 DA5</a:t>
                      </a:r>
                      <a:r>
                        <a:rPr lang="pt-BR" sz="800"/>
                        <a:t>, </a:t>
                      </a:r>
                      <a:r>
                        <a:rPr lang="pt-BR" sz="800" smtClean="0"/>
                        <a:t>VA6</a:t>
                      </a:r>
                      <a:r>
                        <a:rPr lang="pt-BR" sz="800"/>
                        <a:t>, AS6, DA6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LUA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 + 19 m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smtClean="0"/>
                        <a:t>5 PVC</a:t>
                      </a:r>
                      <a:endParaRPr lang="en-US" sz="800"/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DA9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2, 2VA11, DA8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AS5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3VA6, AVB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DA1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8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2, AVA, SABD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AS10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3VA10, DA7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VA4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PVC, DA4, AS4, DB3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DA2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1, 2DA3, AVE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VA6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3AS5, VA5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VA3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1, 2DA4, DA3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AVE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8+30 m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2AS3, AS1, DA2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197">
                <a:tc>
                  <a:txBody>
                    <a:bodyPr/>
                    <a:lstStyle/>
                    <a:p>
                      <a:r>
                        <a:rPr lang="en-US" sz="800"/>
                        <a:t>AVA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4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3m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2DA7, DA1</a:t>
                      </a:r>
                    </a:p>
                  </a:txBody>
                  <a:tcPr marL="34549" marR="34549" marT="17275" marB="172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57200" y="285707"/>
            <a:ext cx="0" cy="427636"/>
          </a:xfrm>
          <a:prstGeom prst="line">
            <a:avLst/>
          </a:prstGeom>
          <a:ln w="285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6589776"/>
            <a:ext cx="1521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White..Brenner 1986</a:t>
            </a:r>
            <a:endParaRPr lang="en-US" sz="1200" b="1"/>
          </a:p>
        </p:txBody>
      </p:sp>
      <p:sp>
        <p:nvSpPr>
          <p:cNvPr id="13" name="Rectangle 12"/>
          <p:cNvSpPr/>
          <p:nvPr/>
        </p:nvSpPr>
        <p:spPr>
          <a:xfrm>
            <a:off x="-19654" y="871106"/>
            <a:ext cx="1905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http://www.wormatlas.org/ver1/MoW_built0.92/art/ava/ava_conne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2" r="60923" b="60293"/>
          <a:stretch/>
        </p:blipFill>
        <p:spPr bwMode="auto">
          <a:xfrm>
            <a:off x="-762000" y="1447800"/>
            <a:ext cx="6420454" cy="52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Interactive neural network browser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5" y="1219200"/>
            <a:ext cx="7924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9823" y="6324600"/>
            <a:ext cx="218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hlinkClick r:id="rId3"/>
              </a:rPr>
              <a:t>http://wormweb.org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649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Non-spiking electrical activity </a:t>
            </a:r>
            <a:br>
              <a:rPr lang="en-US" sz="3200" smtClean="0"/>
            </a:br>
            <a:r>
              <a:rPr lang="en-US" sz="3200" smtClean="0"/>
              <a:t>of </a:t>
            </a:r>
            <a:r>
              <a:rPr lang="en-US" sz="3200" i="1" smtClean="0"/>
              <a:t>C. elegans </a:t>
            </a:r>
            <a:r>
              <a:rPr lang="en-US" sz="3200" smtClean="0"/>
              <a:t>neurons</a:t>
            </a:r>
            <a:endParaRPr lang="en-US" sz="32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/>
          <a:stretch/>
        </p:blipFill>
        <p:spPr bwMode="auto">
          <a:xfrm>
            <a:off x="457200" y="2057400"/>
            <a:ext cx="582462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wormweb.org/viewEvidenceFigure.php?id=5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8"/>
          <a:stretch/>
        </p:blipFill>
        <p:spPr bwMode="auto">
          <a:xfrm>
            <a:off x="4876800" y="1219200"/>
            <a:ext cx="4181475" cy="51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7371" y="1371600"/>
            <a:ext cx="3222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Patch-clamp recording of ASER, </a:t>
            </a:r>
          </a:p>
          <a:p>
            <a:pPr algn="ctr"/>
            <a:r>
              <a:rPr lang="en-US" b="1" smtClean="0"/>
              <a:t>a sensory neuron for chloride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7405133" y="6589776"/>
            <a:ext cx="173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Goodman..Lockery 1998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130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Non-spiking electrical activity </a:t>
            </a:r>
            <a:br>
              <a:rPr lang="en-US" sz="3200" smtClean="0"/>
            </a:br>
            <a:r>
              <a:rPr lang="en-US" sz="3200" smtClean="0"/>
              <a:t>of </a:t>
            </a:r>
            <a:r>
              <a:rPr lang="en-US" sz="3200" i="1" smtClean="0"/>
              <a:t>C. elegans </a:t>
            </a:r>
            <a:r>
              <a:rPr lang="en-US" sz="3200" smtClean="0"/>
              <a:t>neurons</a:t>
            </a:r>
            <a:endParaRPr lang="en-US" sz="320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2050"/>
            <a:ext cx="24574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72050"/>
            <a:ext cx="24955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" y="5867400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Responses to glutamate (*): </a:t>
            </a:r>
            <a:endParaRPr lang="en-US" b="1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29517"/>
            <a:ext cx="21336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47" y="1576449"/>
            <a:ext cx="20669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91492" y="1295400"/>
            <a:ext cx="182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plateau potential</a:t>
            </a:r>
            <a:endParaRPr lang="en-US" b="1" u="sng"/>
          </a:p>
        </p:txBody>
      </p:sp>
      <p:sp>
        <p:nvSpPr>
          <p:cNvPr id="16" name="TextBox 15"/>
          <p:cNvSpPr txBox="1"/>
          <p:nvPr/>
        </p:nvSpPr>
        <p:spPr>
          <a:xfrm>
            <a:off x="6524500" y="1295400"/>
            <a:ext cx="17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smtClean="0"/>
              <a:t>graded potential</a:t>
            </a:r>
            <a:endParaRPr lang="en-US" b="1" u="sng"/>
          </a:p>
        </p:txBody>
      </p:sp>
      <p:sp>
        <p:nvSpPr>
          <p:cNvPr id="17" name="TextBox 16"/>
          <p:cNvSpPr txBox="1"/>
          <p:nvPr/>
        </p:nvSpPr>
        <p:spPr>
          <a:xfrm>
            <a:off x="763361" y="2441492"/>
            <a:ext cx="236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Responses to current: </a:t>
            </a:r>
            <a:endParaRPr lang="en-US" b="1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10" y="3200400"/>
            <a:ext cx="20288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81350"/>
            <a:ext cx="24479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smtClean="0"/>
              <a:t>C. elegans</a:t>
            </a:r>
            <a:r>
              <a:rPr lang="en-US" sz="3200" smtClean="0"/>
              <a:t> reverses with anterior gentle touch</a:t>
            </a:r>
            <a:endParaRPr lang="en-US" sz="3200" i="1"/>
          </a:p>
        </p:txBody>
      </p:sp>
      <p:sp>
        <p:nvSpPr>
          <p:cNvPr id="5" name="TextBox 4"/>
          <p:cNvSpPr txBox="1"/>
          <p:nvPr/>
        </p:nvSpPr>
        <p:spPr>
          <a:xfrm>
            <a:off x="8253827" y="6589776"/>
            <a:ext cx="887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mtClean="0"/>
              <a:t>Li..Xu 2011</a:t>
            </a:r>
            <a:endParaRPr lang="en-US" sz="1200" b="1"/>
          </a:p>
        </p:txBody>
      </p:sp>
      <p:pic>
        <p:nvPicPr>
          <p:cNvPr id="7" name="#3 - gentle touch - Li..Xu 201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93.77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760" y="6228903"/>
            <a:ext cx="19812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00">
              <a:solidFill>
                <a:prstClr val="black"/>
              </a:solidFill>
            </a:endParaRPr>
          </a:p>
          <a:p>
            <a:pPr algn="ctr"/>
            <a:r>
              <a:rPr lang="en-US" sz="1400" b="1">
                <a:solidFill>
                  <a:prstClr val="black"/>
                </a:solidFill>
              </a:rPr>
              <a:t>Video speed is real-time</a:t>
            </a:r>
          </a:p>
        </p:txBody>
      </p:sp>
    </p:spTree>
    <p:extLst>
      <p:ext uri="{BB962C8B-B14F-4D97-AF65-F5344CB8AC3E}">
        <p14:creationId xmlns:p14="http://schemas.microsoft.com/office/powerpoint/2010/main" val="314396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6539</TotalTime>
  <Words>879</Words>
  <Application>Microsoft Office PowerPoint</Application>
  <PresentationFormat>On-screen Show (4:3)</PresentationFormat>
  <Paragraphs>267</Paragraphs>
  <Slides>29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1_Office Theme</vt:lpstr>
      <vt:lpstr>Office Theme</vt:lpstr>
      <vt:lpstr>Neural circuits for touch-induced locomotion in C. elegans</vt:lpstr>
      <vt:lpstr>This is a C. elegans worm</vt:lpstr>
      <vt:lpstr>The connectome of C. elegans is known</vt:lpstr>
      <vt:lpstr>A neural map of the C. elegans head</vt:lpstr>
      <vt:lpstr>Connectivity map of AVA neuron</vt:lpstr>
      <vt:lpstr>Interactive neural network browser</vt:lpstr>
      <vt:lpstr>Non-spiking electrical activity  of C. elegans neurons</vt:lpstr>
      <vt:lpstr>Non-spiking electrical activity  of C. elegans neurons</vt:lpstr>
      <vt:lpstr>C. elegans reverses with anterior gentle touch</vt:lpstr>
      <vt:lpstr>Identifying neurons for laser ablation</vt:lpstr>
      <vt:lpstr>Anatomy of ALM, AVM and PLM neurons</vt:lpstr>
      <vt:lpstr>Example of electrical synapse between AVM and AVD</vt:lpstr>
      <vt:lpstr>ALM and PLM respond to gentle touch</vt:lpstr>
      <vt:lpstr>Anatomical structure of gentle touch circuit</vt:lpstr>
      <vt:lpstr>MEC-4 mechanosensory channel localizes to neurite of AVM</vt:lpstr>
      <vt:lpstr>C. elegans reverses after anterior harsh touch</vt:lpstr>
      <vt:lpstr>PVC neurons respond differently  to gentle vs. harsh touch</vt:lpstr>
      <vt:lpstr>PowerPoint Presentation</vt:lpstr>
      <vt:lpstr>PowerPoint Presentation</vt:lpstr>
      <vt:lpstr>C. elegans reverse in response to nose touch</vt:lpstr>
      <vt:lpstr>Nose touch depolarizes ASH and requires AVA, RIM and AIB</vt:lpstr>
      <vt:lpstr>ASH activates AVA</vt:lpstr>
      <vt:lpstr>Ordering the neurons into a circuit</vt:lpstr>
      <vt:lpstr>Ordering the neurons in the circuit</vt:lpstr>
      <vt:lpstr>ASH releases glutamate onto  AVA and AIB in response to nose touch</vt:lpstr>
      <vt:lpstr>Nose touch stimulates  AIB to release glutamate onto RIM</vt:lpstr>
      <vt:lpstr>Osmotic shock is similar but different  in its effect on RIM</vt:lpstr>
      <vt:lpstr>PowerPoint Presentation</vt:lpstr>
      <vt:lpstr>All connections between these 4 neurons  (from the connectome)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C. elegans worm</dc:title>
  <dc:creator>nikhil</dc:creator>
  <cp:lastModifiedBy>nikhil</cp:lastModifiedBy>
  <cp:revision>271</cp:revision>
  <cp:lastPrinted>2013-01-07T14:51:44Z</cp:lastPrinted>
  <dcterms:created xsi:type="dcterms:W3CDTF">2013-01-05T01:29:35Z</dcterms:created>
  <dcterms:modified xsi:type="dcterms:W3CDTF">2013-01-09T14:40:13Z</dcterms:modified>
</cp:coreProperties>
</file>